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7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32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  <p15:guide id="5" pos="216" userDrawn="1">
          <p15:clr>
            <a:srgbClr val="A4A3A4"/>
          </p15:clr>
        </p15:guide>
        <p15:guide id="6" pos="5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EA000"/>
    <a:srgbClr val="6C8DDE"/>
    <a:srgbClr val="2C58C5"/>
    <a:srgbClr val="27326A"/>
    <a:srgbClr val="A3B8EB"/>
    <a:srgbClr val="6575C7"/>
    <a:srgbClr val="DC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3" autoAdjust="0"/>
    <p:restoredTop sz="70519" autoAdjust="0"/>
  </p:normalViewPr>
  <p:slideViewPr>
    <p:cSldViewPr snapToGrid="0" showGuides="1">
      <p:cViewPr>
        <p:scale>
          <a:sx n="75" d="100"/>
          <a:sy n="75" d="100"/>
        </p:scale>
        <p:origin x="-1480" y="-80"/>
      </p:cViewPr>
      <p:guideLst>
        <p:guide orient="horz" pos="2328"/>
        <p:guide orient="horz" pos="720"/>
        <p:guide orient="horz" pos="3960"/>
        <p:guide pos="2880"/>
        <p:guide pos="216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B566-3098-41F0-9E9C-22A14792B57B}" type="datetimeFigureOut">
              <a:rPr lang="en-US" smtClean="0"/>
              <a:pPr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1FF3F-4A41-40D0-BFA8-0A98FFCBB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1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the end in mind!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do all the problem solving in order to communicate our thinking behind a the problem. If we can communicate our thinking clearly, we can back up and go deep on how we derived our solution…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1FF3F-4A41-40D0-BFA8-0A98FFCBBB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B669-A955-43E6-8D37-42375AC0B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9" y="220311"/>
            <a:ext cx="8453422" cy="919021"/>
          </a:xfrm>
        </p:spPr>
        <p:txBody>
          <a:bodyPr vert="horz" lIns="0" tIns="0" rIns="91440" bIns="45720" rtlCol="0" anchor="ctr">
            <a:noAutofit/>
          </a:bodyPr>
          <a:lstStyle>
            <a:lvl1pPr>
              <a:def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9" y="1405115"/>
            <a:ext cx="8453422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937997" y="6507804"/>
            <a:ext cx="7880148" cy="20634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7942635" y="6507804"/>
            <a:ext cx="554476" cy="208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1153384" y="6550860"/>
            <a:ext cx="3276600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Strategic Selling - Structured Thinking  |  June 2016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2636" y="6507805"/>
            <a:ext cx="554476" cy="2083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smtClean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algn="ctr"/>
            <a:fld id="{50BEB669-A955-43E6-8D37-42375AC0BDF0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46" y="485080"/>
            <a:ext cx="1549699" cy="3884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45289" y="0"/>
            <a:ext cx="535493" cy="73959"/>
          </a:xfrm>
          <a:prstGeom prst="rect">
            <a:avLst/>
          </a:prstGeom>
          <a:solidFill>
            <a:srgbClr val="27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937997" y="6507804"/>
            <a:ext cx="7880148" cy="20634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7942635" y="6507804"/>
            <a:ext cx="554476" cy="208350"/>
          </a:xfrm>
          <a:prstGeom prst="roundRect">
            <a:avLst>
              <a:gd name="adj" fmla="val 50000"/>
            </a:avLst>
          </a:prstGeom>
          <a:solidFill>
            <a:srgbClr val="27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1153384" y="6550860"/>
            <a:ext cx="3276600" cy="12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Strategic Selling - Structured Thinking  |  June 2016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5289" y="0"/>
            <a:ext cx="535493" cy="73959"/>
          </a:xfrm>
          <a:prstGeom prst="rect">
            <a:avLst/>
          </a:prstGeom>
          <a:solidFill>
            <a:srgbClr val="27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2636" y="6507805"/>
            <a:ext cx="554476" cy="2083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smtClean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algn="ctr"/>
            <a:fld id="{50BEB669-A955-43E6-8D37-42375AC0BDF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B669-A955-43E6-8D37-42375AC0B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B669-A955-43E6-8D37-42375AC0B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1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1759"/>
          <a:stretch/>
        </p:blipFill>
        <p:spPr>
          <a:xfrm>
            <a:off x="0" y="2003898"/>
            <a:ext cx="9144000" cy="46206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122510"/>
            <a:ext cx="9144000" cy="2015355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79505" y="3482473"/>
            <a:ext cx="5384987" cy="1421928"/>
          </a:xfrm>
        </p:spPr>
        <p:txBody>
          <a:bodyPr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CLIENT </a:t>
            </a:r>
            <a:r>
              <a:rPr lang="en-US" sz="3200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MARKETING / STRATEGIC SELLING WORKSHOP</a:t>
            </a:r>
          </a:p>
        </p:txBody>
      </p:sp>
      <p:sp>
        <p:nvSpPr>
          <p:cNvPr id="15363" name="Rectangle 5"/>
          <p:cNvSpPr txBox="1">
            <a:spLocks noChangeArrowheads="1"/>
          </p:cNvSpPr>
          <p:nvPr/>
        </p:nvSpPr>
        <p:spPr bwMode="black">
          <a:xfrm>
            <a:off x="2550318" y="5706698"/>
            <a:ext cx="4043363" cy="443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Dubai, June 9-10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6" y="903260"/>
            <a:ext cx="2751463" cy="6897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608581"/>
            <a:ext cx="9144000" cy="2494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08962" y="5137866"/>
            <a:ext cx="1926076" cy="62784"/>
          </a:xfrm>
          <a:prstGeom prst="rect">
            <a:avLst/>
          </a:prstGeom>
          <a:solidFill>
            <a:srgbClr val="FE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1998" y="748184"/>
            <a:ext cx="0" cy="844796"/>
          </a:xfrm>
          <a:prstGeom prst="line">
            <a:avLst/>
          </a:prstGeom>
          <a:ln w="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2" y="-11423"/>
            <a:ext cx="9144000" cy="249419"/>
          </a:xfrm>
          <a:prstGeom prst="rect">
            <a:avLst/>
          </a:prstGeom>
          <a:solidFill>
            <a:srgbClr val="DC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g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258233"/>
            <a:ext cx="1473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/>
          <p:cNvSpPr/>
          <p:nvPr/>
        </p:nvSpPr>
        <p:spPr>
          <a:xfrm>
            <a:off x="0" y="1406072"/>
            <a:ext cx="9144000" cy="4303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Overview of Problem Solving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Skills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0BEB669-A955-43E6-8D37-42375AC0BDF0}" type="slidenum">
              <a:rPr lang="en-US" smtClean="0"/>
              <a:pPr algn="ctr"/>
              <a:t>2</a:t>
            </a:fld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33173" y="6069528"/>
            <a:ext cx="8477654" cy="215444"/>
            <a:chOff x="333173" y="6021303"/>
            <a:chExt cx="8477654" cy="21544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33173" y="6129025"/>
              <a:ext cx="847765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03214" y="6021303"/>
              <a:ext cx="54650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Day 1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24901" y="6021303"/>
              <a:ext cx="58078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Day 2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242744" y="6129025"/>
              <a:ext cx="1808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329336" y="6129025"/>
              <a:ext cx="1808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8720397" y="6129025"/>
              <a:ext cx="1808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ctangle 152"/>
          <p:cNvSpPr/>
          <p:nvPr/>
        </p:nvSpPr>
        <p:spPr>
          <a:xfrm>
            <a:off x="2023755" y="1192084"/>
            <a:ext cx="1577340" cy="4732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288550" y="2040570"/>
            <a:ext cx="1047750" cy="1047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149009" y="3244329"/>
            <a:ext cx="13268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Structure and Prioritize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2149009" y="3831225"/>
            <a:ext cx="1326832" cy="1528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57263">
              <a:spcBef>
                <a:spcPts val="2000"/>
              </a:spcBef>
              <a:buClr>
                <a:srgbClr val="FFC000"/>
              </a:buClr>
              <a:defRPr/>
            </a:pPr>
            <a:r>
              <a:rPr lang="en-US" sz="1100" dirty="0">
                <a:solidFill>
                  <a:schemeClr val="bg1"/>
                </a:solidFill>
              </a:rPr>
              <a:t>Problem dis-aggregation</a:t>
            </a:r>
          </a:p>
          <a:p>
            <a:pPr algn="ctr" defTabSz="957263">
              <a:spcBef>
                <a:spcPts val="2000"/>
              </a:spcBef>
              <a:buClr>
                <a:srgbClr val="FFC000"/>
              </a:buClr>
              <a:defRPr/>
            </a:pPr>
            <a:r>
              <a:rPr lang="en-US" sz="1100" dirty="0">
                <a:solidFill>
                  <a:schemeClr val="bg1"/>
                </a:solidFill>
              </a:rPr>
              <a:t>Constructing 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 defTabSz="957263">
              <a:buClr>
                <a:srgbClr val="FFC000"/>
              </a:buCl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issue </a:t>
            </a:r>
            <a:r>
              <a:rPr lang="en-US" sz="1100" dirty="0">
                <a:solidFill>
                  <a:schemeClr val="bg1"/>
                </a:solidFill>
              </a:rPr>
              <a:t>trees</a:t>
            </a:r>
          </a:p>
          <a:p>
            <a:pPr algn="ctr" defTabSz="957263">
              <a:spcBef>
                <a:spcPts val="2000"/>
              </a:spcBef>
              <a:buClr>
                <a:srgbClr val="FFC000"/>
              </a:buCl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Hypothesis-based </a:t>
            </a:r>
            <a:r>
              <a:rPr lang="en-US" sz="1100" dirty="0">
                <a:solidFill>
                  <a:schemeClr val="bg1"/>
                </a:solidFill>
              </a:rPr>
              <a:t>problem solving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2149009" y="1607562"/>
            <a:ext cx="13268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</a:t>
            </a:r>
          </a:p>
        </p:txBody>
      </p:sp>
      <p:cxnSp>
        <p:nvCxnSpPr>
          <p:cNvPr id="158" name="Straight Connector 157"/>
          <p:cNvCxnSpPr/>
          <p:nvPr/>
        </p:nvCxnSpPr>
        <p:spPr>
          <a:xfrm>
            <a:off x="2693363" y="4310557"/>
            <a:ext cx="238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693363" y="4888407"/>
            <a:ext cx="238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reeform 950"/>
          <p:cNvSpPr>
            <a:spLocks noEditPoints="1"/>
          </p:cNvSpPr>
          <p:nvPr/>
        </p:nvSpPr>
        <p:spPr bwMode="auto">
          <a:xfrm>
            <a:off x="2634736" y="2334343"/>
            <a:ext cx="355379" cy="460204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ight Triangle 160"/>
          <p:cNvSpPr/>
          <p:nvPr/>
        </p:nvSpPr>
        <p:spPr>
          <a:xfrm flipV="1">
            <a:off x="3599190" y="570968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ight Triangle 161"/>
          <p:cNvSpPr/>
          <p:nvPr/>
        </p:nvSpPr>
        <p:spPr>
          <a:xfrm>
            <a:off x="3599190" y="119094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5855" y="1192084"/>
            <a:ext cx="1577340" cy="4732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90650" y="2040570"/>
            <a:ext cx="1047750" cy="1047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51109" y="3244329"/>
            <a:ext cx="13268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Define 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problem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451109" y="1607562"/>
            <a:ext cx="13268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01</a:t>
            </a:r>
          </a:p>
        </p:txBody>
      </p:sp>
      <p:sp>
        <p:nvSpPr>
          <p:cNvPr id="172" name="Right Triangle 171"/>
          <p:cNvSpPr/>
          <p:nvPr/>
        </p:nvSpPr>
        <p:spPr>
          <a:xfrm flipV="1">
            <a:off x="1901290" y="570968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Triangle 172"/>
          <p:cNvSpPr/>
          <p:nvPr/>
        </p:nvSpPr>
        <p:spPr>
          <a:xfrm>
            <a:off x="1901290" y="119094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721655" y="1192084"/>
            <a:ext cx="1577340" cy="4732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986450" y="2040570"/>
            <a:ext cx="1047750" cy="1047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846909" y="3244329"/>
            <a:ext cx="13268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Plan and conduct work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846909" y="1607562"/>
            <a:ext cx="13268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03</a:t>
            </a:r>
          </a:p>
        </p:txBody>
      </p:sp>
      <p:sp>
        <p:nvSpPr>
          <p:cNvPr id="183" name="Right Triangle 182"/>
          <p:cNvSpPr/>
          <p:nvPr/>
        </p:nvSpPr>
        <p:spPr>
          <a:xfrm flipV="1">
            <a:off x="5297090" y="570968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ight Triangle 183"/>
          <p:cNvSpPr/>
          <p:nvPr/>
        </p:nvSpPr>
        <p:spPr>
          <a:xfrm>
            <a:off x="5297090" y="119094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5419555" y="1192084"/>
            <a:ext cx="1577340" cy="4732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684350" y="2040570"/>
            <a:ext cx="1047750" cy="1047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5544809" y="3244329"/>
            <a:ext cx="13268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Synthesize findings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5544809" y="1607562"/>
            <a:ext cx="13268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04</a:t>
            </a:r>
          </a:p>
        </p:txBody>
      </p:sp>
      <p:sp>
        <p:nvSpPr>
          <p:cNvPr id="194" name="Right Triangle 193"/>
          <p:cNvSpPr/>
          <p:nvPr/>
        </p:nvSpPr>
        <p:spPr>
          <a:xfrm flipV="1">
            <a:off x="6994990" y="570968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Triangle 194"/>
          <p:cNvSpPr/>
          <p:nvPr/>
        </p:nvSpPr>
        <p:spPr>
          <a:xfrm>
            <a:off x="6994990" y="119094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7117456" y="1192084"/>
            <a:ext cx="1577340" cy="4732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382251" y="2040570"/>
            <a:ext cx="1047750" cy="1047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7187606" y="3244329"/>
            <a:ext cx="14370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Recommendation and plan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7242710" y="1607562"/>
            <a:ext cx="13268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05</a:t>
            </a:r>
          </a:p>
        </p:txBody>
      </p:sp>
      <p:sp>
        <p:nvSpPr>
          <p:cNvPr id="205" name="Right Triangle 204"/>
          <p:cNvSpPr/>
          <p:nvPr/>
        </p:nvSpPr>
        <p:spPr>
          <a:xfrm flipV="1">
            <a:off x="8692891" y="570968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Triangle 205"/>
          <p:cNvSpPr/>
          <p:nvPr/>
        </p:nvSpPr>
        <p:spPr>
          <a:xfrm>
            <a:off x="8692891" y="1190947"/>
            <a:ext cx="125254" cy="21512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451109" y="3831225"/>
            <a:ext cx="1326832" cy="1190069"/>
            <a:chOff x="9781790" y="3831225"/>
            <a:chExt cx="1326832" cy="1190069"/>
          </a:xfrm>
        </p:grpSpPr>
        <p:sp>
          <p:nvSpPr>
            <p:cNvPr id="22" name="Rectangle 21"/>
            <p:cNvSpPr/>
            <p:nvPr/>
          </p:nvSpPr>
          <p:spPr>
            <a:xfrm>
              <a:off x="9781790" y="3831225"/>
              <a:ext cx="1326832" cy="11900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57263">
                <a:spcBef>
                  <a:spcPts val="2000"/>
                </a:spcBef>
                <a:buClr>
                  <a:srgbClr val="FFC000"/>
                </a:buCl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Groupings</a:t>
              </a:r>
            </a:p>
            <a:p>
              <a:pPr algn="ctr" defTabSz="957263">
                <a:spcBef>
                  <a:spcPts val="2000"/>
                </a:spcBef>
                <a:buClr>
                  <a:srgbClr val="FFC000"/>
                </a:buCl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Creating a Single Minded Message</a:t>
              </a:r>
            </a:p>
            <a:p>
              <a:pPr algn="ctr" defTabSz="957263">
                <a:spcBef>
                  <a:spcPts val="2000"/>
                </a:spcBef>
                <a:buClr>
                  <a:srgbClr val="FFC000"/>
                </a:buCl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Problem definition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326144" y="4126407"/>
              <a:ext cx="2381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326144" y="4736289"/>
              <a:ext cx="2381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952"/>
          <p:cNvSpPr>
            <a:spLocks noEditPoints="1"/>
          </p:cNvSpPr>
          <p:nvPr/>
        </p:nvSpPr>
        <p:spPr bwMode="auto">
          <a:xfrm>
            <a:off x="945784" y="2334343"/>
            <a:ext cx="337483" cy="460204"/>
          </a:xfrm>
          <a:custGeom>
            <a:avLst/>
            <a:gdLst>
              <a:gd name="T0" fmla="*/ 348 w 529"/>
              <a:gd name="T1" fmla="*/ 11 h 722"/>
              <a:gd name="T2" fmla="*/ 348 w 529"/>
              <a:gd name="T3" fmla="*/ 181 h 722"/>
              <a:gd name="T4" fmla="*/ 134 w 529"/>
              <a:gd name="T5" fmla="*/ 337 h 722"/>
              <a:gd name="T6" fmla="*/ 126 w 529"/>
              <a:gd name="T7" fmla="*/ 334 h 722"/>
              <a:gd name="T8" fmla="*/ 122 w 529"/>
              <a:gd name="T9" fmla="*/ 324 h 722"/>
              <a:gd name="T10" fmla="*/ 126 w 529"/>
              <a:gd name="T11" fmla="*/ 316 h 722"/>
              <a:gd name="T12" fmla="*/ 134 w 529"/>
              <a:gd name="T13" fmla="*/ 313 h 722"/>
              <a:gd name="T14" fmla="*/ 413 w 529"/>
              <a:gd name="T15" fmla="*/ 314 h 722"/>
              <a:gd name="T16" fmla="*/ 419 w 529"/>
              <a:gd name="T17" fmla="*/ 320 h 722"/>
              <a:gd name="T18" fmla="*/ 419 w 529"/>
              <a:gd name="T19" fmla="*/ 329 h 722"/>
              <a:gd name="T20" fmla="*/ 413 w 529"/>
              <a:gd name="T21" fmla="*/ 336 h 722"/>
              <a:gd name="T22" fmla="*/ 408 w 529"/>
              <a:gd name="T23" fmla="*/ 434 h 722"/>
              <a:gd name="T24" fmla="*/ 130 w 529"/>
              <a:gd name="T25" fmla="*/ 432 h 722"/>
              <a:gd name="T26" fmla="*/ 123 w 529"/>
              <a:gd name="T27" fmla="*/ 426 h 722"/>
              <a:gd name="T28" fmla="*/ 123 w 529"/>
              <a:gd name="T29" fmla="*/ 417 h 722"/>
              <a:gd name="T30" fmla="*/ 130 w 529"/>
              <a:gd name="T31" fmla="*/ 410 h 722"/>
              <a:gd name="T32" fmla="*/ 408 w 529"/>
              <a:gd name="T33" fmla="*/ 409 h 722"/>
              <a:gd name="T34" fmla="*/ 417 w 529"/>
              <a:gd name="T35" fmla="*/ 413 h 722"/>
              <a:gd name="T36" fmla="*/ 420 w 529"/>
              <a:gd name="T37" fmla="*/ 421 h 722"/>
              <a:gd name="T38" fmla="*/ 417 w 529"/>
              <a:gd name="T39" fmla="*/ 429 h 722"/>
              <a:gd name="T40" fmla="*/ 408 w 529"/>
              <a:gd name="T41" fmla="*/ 434 h 722"/>
              <a:gd name="T42" fmla="*/ 134 w 529"/>
              <a:gd name="T43" fmla="*/ 529 h 722"/>
              <a:gd name="T44" fmla="*/ 126 w 529"/>
              <a:gd name="T45" fmla="*/ 526 h 722"/>
              <a:gd name="T46" fmla="*/ 122 w 529"/>
              <a:gd name="T47" fmla="*/ 517 h 722"/>
              <a:gd name="T48" fmla="*/ 126 w 529"/>
              <a:gd name="T49" fmla="*/ 509 h 722"/>
              <a:gd name="T50" fmla="*/ 134 w 529"/>
              <a:gd name="T51" fmla="*/ 506 h 722"/>
              <a:gd name="T52" fmla="*/ 413 w 529"/>
              <a:gd name="T53" fmla="*/ 507 h 722"/>
              <a:gd name="T54" fmla="*/ 419 w 529"/>
              <a:gd name="T55" fmla="*/ 513 h 722"/>
              <a:gd name="T56" fmla="*/ 419 w 529"/>
              <a:gd name="T57" fmla="*/ 522 h 722"/>
              <a:gd name="T58" fmla="*/ 413 w 529"/>
              <a:gd name="T59" fmla="*/ 528 h 722"/>
              <a:gd name="T60" fmla="*/ 408 w 529"/>
              <a:gd name="T61" fmla="*/ 626 h 722"/>
              <a:gd name="T62" fmla="*/ 130 w 529"/>
              <a:gd name="T63" fmla="*/ 625 h 722"/>
              <a:gd name="T64" fmla="*/ 123 w 529"/>
              <a:gd name="T65" fmla="*/ 619 h 722"/>
              <a:gd name="T66" fmla="*/ 123 w 529"/>
              <a:gd name="T67" fmla="*/ 610 h 722"/>
              <a:gd name="T68" fmla="*/ 130 w 529"/>
              <a:gd name="T69" fmla="*/ 603 h 722"/>
              <a:gd name="T70" fmla="*/ 408 w 529"/>
              <a:gd name="T71" fmla="*/ 602 h 722"/>
              <a:gd name="T72" fmla="*/ 417 w 529"/>
              <a:gd name="T73" fmla="*/ 606 h 722"/>
              <a:gd name="T74" fmla="*/ 420 w 529"/>
              <a:gd name="T75" fmla="*/ 614 h 722"/>
              <a:gd name="T76" fmla="*/ 417 w 529"/>
              <a:gd name="T77" fmla="*/ 622 h 722"/>
              <a:gd name="T78" fmla="*/ 408 w 529"/>
              <a:gd name="T79" fmla="*/ 626 h 722"/>
              <a:gd name="T80" fmla="*/ 271 w 529"/>
              <a:gd name="T81" fmla="*/ 216 h 722"/>
              <a:gd name="T82" fmla="*/ 280 w 529"/>
              <a:gd name="T83" fmla="*/ 220 h 722"/>
              <a:gd name="T84" fmla="*/ 283 w 529"/>
              <a:gd name="T85" fmla="*/ 229 h 722"/>
              <a:gd name="T86" fmla="*/ 280 w 529"/>
              <a:gd name="T87" fmla="*/ 238 h 722"/>
              <a:gd name="T88" fmla="*/ 271 w 529"/>
              <a:gd name="T89" fmla="*/ 241 h 722"/>
              <a:gd name="T90" fmla="*/ 130 w 529"/>
              <a:gd name="T91" fmla="*/ 240 h 722"/>
              <a:gd name="T92" fmla="*/ 123 w 529"/>
              <a:gd name="T93" fmla="*/ 234 h 722"/>
              <a:gd name="T94" fmla="*/ 123 w 529"/>
              <a:gd name="T95" fmla="*/ 224 h 722"/>
              <a:gd name="T96" fmla="*/ 130 w 529"/>
              <a:gd name="T97" fmla="*/ 217 h 722"/>
              <a:gd name="T98" fmla="*/ 526 w 529"/>
              <a:gd name="T99" fmla="*/ 171 h 722"/>
              <a:gd name="T100" fmla="*/ 353 w 529"/>
              <a:gd name="T101" fmla="*/ 0 h 722"/>
              <a:gd name="T102" fmla="*/ 12 w 529"/>
              <a:gd name="T103" fmla="*/ 0 h 722"/>
              <a:gd name="T104" fmla="*/ 3 w 529"/>
              <a:gd name="T105" fmla="*/ 3 h 722"/>
              <a:gd name="T106" fmla="*/ 0 w 529"/>
              <a:gd name="T107" fmla="*/ 11 h 722"/>
              <a:gd name="T108" fmla="*/ 1 w 529"/>
              <a:gd name="T109" fmla="*/ 715 h 722"/>
              <a:gd name="T110" fmla="*/ 7 w 529"/>
              <a:gd name="T111" fmla="*/ 721 h 722"/>
              <a:gd name="T112" fmla="*/ 518 w 529"/>
              <a:gd name="T113" fmla="*/ 722 h 722"/>
              <a:gd name="T114" fmla="*/ 526 w 529"/>
              <a:gd name="T115" fmla="*/ 719 h 722"/>
              <a:gd name="T116" fmla="*/ 529 w 529"/>
              <a:gd name="T117" fmla="*/ 710 h 722"/>
              <a:gd name="T118" fmla="*/ 529 w 529"/>
              <a:gd name="T119" fmla="*/ 177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9" h="722">
                <a:moveTo>
                  <a:pt x="348" y="181"/>
                </a:moveTo>
                <a:lnTo>
                  <a:pt x="348" y="11"/>
                </a:lnTo>
                <a:lnTo>
                  <a:pt x="518" y="181"/>
                </a:lnTo>
                <a:lnTo>
                  <a:pt x="348" y="181"/>
                </a:lnTo>
                <a:close/>
                <a:moveTo>
                  <a:pt x="408" y="337"/>
                </a:moveTo>
                <a:lnTo>
                  <a:pt x="134" y="337"/>
                </a:lnTo>
                <a:lnTo>
                  <a:pt x="130" y="336"/>
                </a:lnTo>
                <a:lnTo>
                  <a:pt x="126" y="334"/>
                </a:lnTo>
                <a:lnTo>
                  <a:pt x="123" y="329"/>
                </a:lnTo>
                <a:lnTo>
                  <a:pt x="122" y="324"/>
                </a:lnTo>
                <a:lnTo>
                  <a:pt x="123" y="320"/>
                </a:lnTo>
                <a:lnTo>
                  <a:pt x="126" y="316"/>
                </a:lnTo>
                <a:lnTo>
                  <a:pt x="130" y="314"/>
                </a:lnTo>
                <a:lnTo>
                  <a:pt x="134" y="313"/>
                </a:lnTo>
                <a:lnTo>
                  <a:pt x="408" y="313"/>
                </a:lnTo>
                <a:lnTo>
                  <a:pt x="413" y="314"/>
                </a:lnTo>
                <a:lnTo>
                  <a:pt x="417" y="316"/>
                </a:lnTo>
                <a:lnTo>
                  <a:pt x="419" y="320"/>
                </a:lnTo>
                <a:lnTo>
                  <a:pt x="420" y="324"/>
                </a:lnTo>
                <a:lnTo>
                  <a:pt x="419" y="329"/>
                </a:lnTo>
                <a:lnTo>
                  <a:pt x="417" y="334"/>
                </a:lnTo>
                <a:lnTo>
                  <a:pt x="413" y="336"/>
                </a:lnTo>
                <a:lnTo>
                  <a:pt x="408" y="337"/>
                </a:lnTo>
                <a:close/>
                <a:moveTo>
                  <a:pt x="408" y="434"/>
                </a:moveTo>
                <a:lnTo>
                  <a:pt x="134" y="434"/>
                </a:lnTo>
                <a:lnTo>
                  <a:pt x="130" y="432"/>
                </a:lnTo>
                <a:lnTo>
                  <a:pt x="126" y="429"/>
                </a:lnTo>
                <a:lnTo>
                  <a:pt x="123" y="426"/>
                </a:lnTo>
                <a:lnTo>
                  <a:pt x="122" y="421"/>
                </a:lnTo>
                <a:lnTo>
                  <a:pt x="123" y="417"/>
                </a:lnTo>
                <a:lnTo>
                  <a:pt x="126" y="413"/>
                </a:lnTo>
                <a:lnTo>
                  <a:pt x="130" y="410"/>
                </a:lnTo>
                <a:lnTo>
                  <a:pt x="134" y="409"/>
                </a:lnTo>
                <a:lnTo>
                  <a:pt x="408" y="409"/>
                </a:lnTo>
                <a:lnTo>
                  <a:pt x="413" y="410"/>
                </a:lnTo>
                <a:lnTo>
                  <a:pt x="417" y="413"/>
                </a:lnTo>
                <a:lnTo>
                  <a:pt x="419" y="417"/>
                </a:lnTo>
                <a:lnTo>
                  <a:pt x="420" y="421"/>
                </a:lnTo>
                <a:lnTo>
                  <a:pt x="419" y="426"/>
                </a:lnTo>
                <a:lnTo>
                  <a:pt x="417" y="429"/>
                </a:lnTo>
                <a:lnTo>
                  <a:pt x="413" y="432"/>
                </a:lnTo>
                <a:lnTo>
                  <a:pt x="408" y="434"/>
                </a:lnTo>
                <a:close/>
                <a:moveTo>
                  <a:pt x="408" y="529"/>
                </a:moveTo>
                <a:lnTo>
                  <a:pt x="134" y="529"/>
                </a:lnTo>
                <a:lnTo>
                  <a:pt x="130" y="528"/>
                </a:lnTo>
                <a:lnTo>
                  <a:pt x="126" y="526"/>
                </a:lnTo>
                <a:lnTo>
                  <a:pt x="123" y="522"/>
                </a:lnTo>
                <a:lnTo>
                  <a:pt x="122" y="517"/>
                </a:lnTo>
                <a:lnTo>
                  <a:pt x="123" y="513"/>
                </a:lnTo>
                <a:lnTo>
                  <a:pt x="126" y="509"/>
                </a:lnTo>
                <a:lnTo>
                  <a:pt x="130" y="507"/>
                </a:lnTo>
                <a:lnTo>
                  <a:pt x="134" y="506"/>
                </a:lnTo>
                <a:lnTo>
                  <a:pt x="408" y="506"/>
                </a:lnTo>
                <a:lnTo>
                  <a:pt x="413" y="507"/>
                </a:lnTo>
                <a:lnTo>
                  <a:pt x="417" y="509"/>
                </a:lnTo>
                <a:lnTo>
                  <a:pt x="419" y="513"/>
                </a:lnTo>
                <a:lnTo>
                  <a:pt x="420" y="517"/>
                </a:lnTo>
                <a:lnTo>
                  <a:pt x="419" y="522"/>
                </a:lnTo>
                <a:lnTo>
                  <a:pt x="417" y="526"/>
                </a:lnTo>
                <a:lnTo>
                  <a:pt x="413" y="528"/>
                </a:lnTo>
                <a:lnTo>
                  <a:pt x="408" y="529"/>
                </a:lnTo>
                <a:close/>
                <a:moveTo>
                  <a:pt x="408" y="626"/>
                </a:moveTo>
                <a:lnTo>
                  <a:pt x="134" y="626"/>
                </a:lnTo>
                <a:lnTo>
                  <a:pt x="130" y="625"/>
                </a:lnTo>
                <a:lnTo>
                  <a:pt x="126" y="622"/>
                </a:lnTo>
                <a:lnTo>
                  <a:pt x="123" y="619"/>
                </a:lnTo>
                <a:lnTo>
                  <a:pt x="122" y="614"/>
                </a:lnTo>
                <a:lnTo>
                  <a:pt x="123" y="610"/>
                </a:lnTo>
                <a:lnTo>
                  <a:pt x="126" y="606"/>
                </a:lnTo>
                <a:lnTo>
                  <a:pt x="130" y="603"/>
                </a:lnTo>
                <a:lnTo>
                  <a:pt x="134" y="602"/>
                </a:lnTo>
                <a:lnTo>
                  <a:pt x="408" y="602"/>
                </a:lnTo>
                <a:lnTo>
                  <a:pt x="413" y="603"/>
                </a:lnTo>
                <a:lnTo>
                  <a:pt x="417" y="606"/>
                </a:lnTo>
                <a:lnTo>
                  <a:pt x="419" y="610"/>
                </a:lnTo>
                <a:lnTo>
                  <a:pt x="420" y="614"/>
                </a:lnTo>
                <a:lnTo>
                  <a:pt x="419" y="619"/>
                </a:lnTo>
                <a:lnTo>
                  <a:pt x="417" y="622"/>
                </a:lnTo>
                <a:lnTo>
                  <a:pt x="413" y="625"/>
                </a:lnTo>
                <a:lnTo>
                  <a:pt x="408" y="626"/>
                </a:lnTo>
                <a:close/>
                <a:moveTo>
                  <a:pt x="134" y="216"/>
                </a:moveTo>
                <a:lnTo>
                  <a:pt x="271" y="216"/>
                </a:lnTo>
                <a:lnTo>
                  <a:pt x="276" y="217"/>
                </a:lnTo>
                <a:lnTo>
                  <a:pt x="280" y="220"/>
                </a:lnTo>
                <a:lnTo>
                  <a:pt x="282" y="224"/>
                </a:lnTo>
                <a:lnTo>
                  <a:pt x="283" y="229"/>
                </a:lnTo>
                <a:lnTo>
                  <a:pt x="282" y="234"/>
                </a:lnTo>
                <a:lnTo>
                  <a:pt x="280" y="238"/>
                </a:lnTo>
                <a:lnTo>
                  <a:pt x="276" y="240"/>
                </a:lnTo>
                <a:lnTo>
                  <a:pt x="271" y="241"/>
                </a:lnTo>
                <a:lnTo>
                  <a:pt x="134" y="241"/>
                </a:lnTo>
                <a:lnTo>
                  <a:pt x="130" y="240"/>
                </a:lnTo>
                <a:lnTo>
                  <a:pt x="126" y="238"/>
                </a:lnTo>
                <a:lnTo>
                  <a:pt x="123" y="234"/>
                </a:lnTo>
                <a:lnTo>
                  <a:pt x="122" y="229"/>
                </a:lnTo>
                <a:lnTo>
                  <a:pt x="123" y="224"/>
                </a:lnTo>
                <a:lnTo>
                  <a:pt x="126" y="220"/>
                </a:lnTo>
                <a:lnTo>
                  <a:pt x="130" y="217"/>
                </a:lnTo>
                <a:lnTo>
                  <a:pt x="134" y="216"/>
                </a:lnTo>
                <a:close/>
                <a:moveTo>
                  <a:pt x="526" y="171"/>
                </a:moveTo>
                <a:lnTo>
                  <a:pt x="358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18" y="722"/>
                </a:lnTo>
                <a:lnTo>
                  <a:pt x="522" y="721"/>
                </a:lnTo>
                <a:lnTo>
                  <a:pt x="526" y="719"/>
                </a:lnTo>
                <a:lnTo>
                  <a:pt x="528" y="715"/>
                </a:lnTo>
                <a:lnTo>
                  <a:pt x="529" y="710"/>
                </a:lnTo>
                <a:lnTo>
                  <a:pt x="529" y="181"/>
                </a:lnTo>
                <a:lnTo>
                  <a:pt x="529" y="177"/>
                </a:lnTo>
                <a:lnTo>
                  <a:pt x="526" y="1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332636" y="2334343"/>
            <a:ext cx="355379" cy="460204"/>
            <a:chOff x="2636838" y="796925"/>
            <a:chExt cx="220663" cy="285750"/>
          </a:xfrm>
          <a:solidFill>
            <a:schemeClr val="accent4"/>
          </a:solidFill>
        </p:grpSpPr>
        <p:sp>
          <p:nvSpPr>
            <p:cNvPr id="48" name="Freeform 934"/>
            <p:cNvSpPr>
              <a:spLocks noEditPoints="1"/>
            </p:cNvSpPr>
            <p:nvPr/>
          </p:nvSpPr>
          <p:spPr bwMode="auto">
            <a:xfrm>
              <a:off x="2636838" y="796925"/>
              <a:ext cx="220663" cy="285750"/>
            </a:xfrm>
            <a:custGeom>
              <a:avLst/>
              <a:gdLst>
                <a:gd name="T0" fmla="*/ 350 w 554"/>
                <a:gd name="T1" fmla="*/ 181 h 722"/>
                <a:gd name="T2" fmla="*/ 350 w 554"/>
                <a:gd name="T3" fmla="*/ 11 h 722"/>
                <a:gd name="T4" fmla="*/ 543 w 554"/>
                <a:gd name="T5" fmla="*/ 181 h 722"/>
                <a:gd name="T6" fmla="*/ 350 w 554"/>
                <a:gd name="T7" fmla="*/ 181 h 722"/>
                <a:gd name="T8" fmla="*/ 458 w 554"/>
                <a:gd name="T9" fmla="*/ 650 h 722"/>
                <a:gd name="T10" fmla="*/ 97 w 554"/>
                <a:gd name="T11" fmla="*/ 650 h 722"/>
                <a:gd name="T12" fmla="*/ 97 w 554"/>
                <a:gd name="T13" fmla="*/ 241 h 722"/>
                <a:gd name="T14" fmla="*/ 458 w 554"/>
                <a:gd name="T15" fmla="*/ 241 h 722"/>
                <a:gd name="T16" fmla="*/ 458 w 554"/>
                <a:gd name="T17" fmla="*/ 650 h 722"/>
                <a:gd name="T18" fmla="*/ 550 w 554"/>
                <a:gd name="T19" fmla="*/ 171 h 722"/>
                <a:gd name="T20" fmla="*/ 357 w 554"/>
                <a:gd name="T21" fmla="*/ 3 h 722"/>
                <a:gd name="T22" fmla="*/ 354 w 554"/>
                <a:gd name="T23" fmla="*/ 0 h 722"/>
                <a:gd name="T24" fmla="*/ 350 w 554"/>
                <a:gd name="T25" fmla="*/ 0 h 722"/>
                <a:gd name="T26" fmla="*/ 13 w 554"/>
                <a:gd name="T27" fmla="*/ 0 h 722"/>
                <a:gd name="T28" fmla="*/ 8 w 554"/>
                <a:gd name="T29" fmla="*/ 1 h 722"/>
                <a:gd name="T30" fmla="*/ 5 w 554"/>
                <a:gd name="T31" fmla="*/ 3 h 722"/>
                <a:gd name="T32" fmla="*/ 1 w 554"/>
                <a:gd name="T33" fmla="*/ 7 h 722"/>
                <a:gd name="T34" fmla="*/ 0 w 554"/>
                <a:gd name="T35" fmla="*/ 11 h 722"/>
                <a:gd name="T36" fmla="*/ 0 w 554"/>
                <a:gd name="T37" fmla="*/ 710 h 722"/>
                <a:gd name="T38" fmla="*/ 1 w 554"/>
                <a:gd name="T39" fmla="*/ 715 h 722"/>
                <a:gd name="T40" fmla="*/ 5 w 554"/>
                <a:gd name="T41" fmla="*/ 719 h 722"/>
                <a:gd name="T42" fmla="*/ 8 w 554"/>
                <a:gd name="T43" fmla="*/ 721 h 722"/>
                <a:gd name="T44" fmla="*/ 13 w 554"/>
                <a:gd name="T45" fmla="*/ 722 h 722"/>
                <a:gd name="T46" fmla="*/ 543 w 554"/>
                <a:gd name="T47" fmla="*/ 722 h 722"/>
                <a:gd name="T48" fmla="*/ 547 w 554"/>
                <a:gd name="T49" fmla="*/ 721 h 722"/>
                <a:gd name="T50" fmla="*/ 551 w 554"/>
                <a:gd name="T51" fmla="*/ 719 h 722"/>
                <a:gd name="T52" fmla="*/ 553 w 554"/>
                <a:gd name="T53" fmla="*/ 715 h 722"/>
                <a:gd name="T54" fmla="*/ 554 w 554"/>
                <a:gd name="T55" fmla="*/ 710 h 722"/>
                <a:gd name="T56" fmla="*/ 554 w 554"/>
                <a:gd name="T57" fmla="*/ 181 h 722"/>
                <a:gd name="T58" fmla="*/ 553 w 554"/>
                <a:gd name="T59" fmla="*/ 177 h 722"/>
                <a:gd name="T60" fmla="*/ 550 w 554"/>
                <a:gd name="T61" fmla="*/ 17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4" h="722">
                  <a:moveTo>
                    <a:pt x="350" y="181"/>
                  </a:moveTo>
                  <a:lnTo>
                    <a:pt x="350" y="11"/>
                  </a:lnTo>
                  <a:lnTo>
                    <a:pt x="543" y="181"/>
                  </a:lnTo>
                  <a:lnTo>
                    <a:pt x="350" y="181"/>
                  </a:lnTo>
                  <a:close/>
                  <a:moveTo>
                    <a:pt x="458" y="650"/>
                  </a:moveTo>
                  <a:lnTo>
                    <a:pt x="97" y="650"/>
                  </a:lnTo>
                  <a:lnTo>
                    <a:pt x="97" y="241"/>
                  </a:lnTo>
                  <a:lnTo>
                    <a:pt x="458" y="241"/>
                  </a:lnTo>
                  <a:lnTo>
                    <a:pt x="458" y="650"/>
                  </a:lnTo>
                  <a:close/>
                  <a:moveTo>
                    <a:pt x="550" y="171"/>
                  </a:moveTo>
                  <a:lnTo>
                    <a:pt x="357" y="3"/>
                  </a:lnTo>
                  <a:lnTo>
                    <a:pt x="354" y="0"/>
                  </a:lnTo>
                  <a:lnTo>
                    <a:pt x="350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710"/>
                  </a:lnTo>
                  <a:lnTo>
                    <a:pt x="1" y="715"/>
                  </a:lnTo>
                  <a:lnTo>
                    <a:pt x="5" y="719"/>
                  </a:lnTo>
                  <a:lnTo>
                    <a:pt x="8" y="721"/>
                  </a:lnTo>
                  <a:lnTo>
                    <a:pt x="13" y="722"/>
                  </a:lnTo>
                  <a:lnTo>
                    <a:pt x="543" y="722"/>
                  </a:lnTo>
                  <a:lnTo>
                    <a:pt x="547" y="721"/>
                  </a:lnTo>
                  <a:lnTo>
                    <a:pt x="551" y="719"/>
                  </a:lnTo>
                  <a:lnTo>
                    <a:pt x="553" y="715"/>
                  </a:lnTo>
                  <a:lnTo>
                    <a:pt x="554" y="710"/>
                  </a:lnTo>
                  <a:lnTo>
                    <a:pt x="554" y="181"/>
                  </a:lnTo>
                  <a:lnTo>
                    <a:pt x="553" y="177"/>
                  </a:lnTo>
                  <a:lnTo>
                    <a:pt x="550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935"/>
            <p:cNvSpPr>
              <a:spLocks noChangeArrowheads="1"/>
            </p:cNvSpPr>
            <p:nvPr/>
          </p:nvSpPr>
          <p:spPr bwMode="auto">
            <a:xfrm>
              <a:off x="2732088" y="1016000"/>
              <a:ext cx="762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936"/>
            <p:cNvSpPr>
              <a:spLocks noChangeArrowheads="1"/>
            </p:cNvSpPr>
            <p:nvPr/>
          </p:nvSpPr>
          <p:spPr bwMode="auto">
            <a:xfrm>
              <a:off x="2732088" y="977900"/>
              <a:ext cx="762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937"/>
            <p:cNvSpPr>
              <a:spLocks noChangeArrowheads="1"/>
            </p:cNvSpPr>
            <p:nvPr/>
          </p:nvSpPr>
          <p:spPr bwMode="auto">
            <a:xfrm>
              <a:off x="2732088" y="939800"/>
              <a:ext cx="762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938"/>
            <p:cNvSpPr>
              <a:spLocks noChangeArrowheads="1"/>
            </p:cNvSpPr>
            <p:nvPr/>
          </p:nvSpPr>
          <p:spPr bwMode="auto">
            <a:xfrm>
              <a:off x="2684463" y="977900"/>
              <a:ext cx="381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939"/>
            <p:cNvSpPr>
              <a:spLocks noChangeArrowheads="1"/>
            </p:cNvSpPr>
            <p:nvPr/>
          </p:nvSpPr>
          <p:spPr bwMode="auto">
            <a:xfrm>
              <a:off x="2732088" y="901700"/>
              <a:ext cx="762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940"/>
            <p:cNvSpPr>
              <a:spLocks noChangeArrowheads="1"/>
            </p:cNvSpPr>
            <p:nvPr/>
          </p:nvSpPr>
          <p:spPr bwMode="auto">
            <a:xfrm>
              <a:off x="2684463" y="1016000"/>
              <a:ext cx="381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941"/>
            <p:cNvSpPr>
              <a:spLocks noChangeArrowheads="1"/>
            </p:cNvSpPr>
            <p:nvPr/>
          </p:nvSpPr>
          <p:spPr bwMode="auto">
            <a:xfrm>
              <a:off x="2684463" y="939800"/>
              <a:ext cx="381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942"/>
            <p:cNvSpPr>
              <a:spLocks noChangeArrowheads="1"/>
            </p:cNvSpPr>
            <p:nvPr/>
          </p:nvSpPr>
          <p:spPr bwMode="auto">
            <a:xfrm>
              <a:off x="2684463" y="901700"/>
              <a:ext cx="3810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3886"/>
          <p:cNvSpPr>
            <a:spLocks noEditPoints="1"/>
          </p:cNvSpPr>
          <p:nvPr/>
        </p:nvSpPr>
        <p:spPr bwMode="auto">
          <a:xfrm>
            <a:off x="5976845" y="2334343"/>
            <a:ext cx="462761" cy="46020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676024" y="2361189"/>
            <a:ext cx="460204" cy="406512"/>
            <a:chOff x="7600950" y="779463"/>
            <a:chExt cx="285750" cy="252412"/>
          </a:xfrm>
          <a:solidFill>
            <a:schemeClr val="accent4"/>
          </a:solidFill>
        </p:grpSpPr>
        <p:sp>
          <p:nvSpPr>
            <p:cNvPr id="59" name="Freeform 3135"/>
            <p:cNvSpPr>
              <a:spLocks/>
            </p:cNvSpPr>
            <p:nvPr/>
          </p:nvSpPr>
          <p:spPr bwMode="auto">
            <a:xfrm>
              <a:off x="7677150" y="779463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846909" y="3831225"/>
            <a:ext cx="1326832" cy="1441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57263">
              <a:spcBef>
                <a:spcPts val="2000"/>
              </a:spcBef>
              <a:buClr>
                <a:srgbClr val="FFC000"/>
              </a:buClr>
              <a:defRPr/>
            </a:pPr>
            <a:r>
              <a:rPr lang="en-US" sz="1100" dirty="0">
                <a:solidFill>
                  <a:schemeClr val="bg1"/>
                </a:solidFill>
              </a:rPr>
              <a:t>Getting behind the problem through interviews, quantitative analysis, surveys, and brainstorming</a:t>
            </a:r>
          </a:p>
          <a:p>
            <a:pPr algn="ctr" defTabSz="957263">
              <a:spcBef>
                <a:spcPts val="2000"/>
              </a:spcBef>
              <a:buClr>
                <a:srgbClr val="FFC000"/>
              </a:buClr>
              <a:defRPr/>
            </a:pPr>
            <a:r>
              <a:rPr lang="en-US" sz="1100" dirty="0">
                <a:solidFill>
                  <a:schemeClr val="bg1"/>
                </a:solidFill>
              </a:rPr>
              <a:t>Problem solving tools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4391263" y="4987181"/>
            <a:ext cx="238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oup 211"/>
          <p:cNvGrpSpPr/>
          <p:nvPr/>
        </p:nvGrpSpPr>
        <p:grpSpPr>
          <a:xfrm>
            <a:off x="5544809" y="3831225"/>
            <a:ext cx="1326832" cy="1785104"/>
            <a:chOff x="14513810" y="3831225"/>
            <a:chExt cx="1326832" cy="1785104"/>
          </a:xfrm>
        </p:grpSpPr>
        <p:sp>
          <p:nvSpPr>
            <p:cNvPr id="35" name="Rectangle 34"/>
            <p:cNvSpPr/>
            <p:nvPr/>
          </p:nvSpPr>
          <p:spPr>
            <a:xfrm>
              <a:off x="14513810" y="3831225"/>
              <a:ext cx="1326832" cy="17851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57263">
                <a:spcBef>
                  <a:spcPts val="2000"/>
                </a:spcBef>
                <a:buClr>
                  <a:srgbClr val="FFC000"/>
                </a:buCl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Refining the solution</a:t>
              </a:r>
            </a:p>
            <a:p>
              <a:pPr algn="ctr" defTabSz="957263">
                <a:spcBef>
                  <a:spcPts val="2000"/>
                </a:spcBef>
                <a:buClr>
                  <a:srgbClr val="FFC000"/>
                </a:buCl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Elements of a great </a:t>
              </a:r>
              <a:r>
                <a:rPr lang="en-US" sz="1100" dirty="0" smtClean="0">
                  <a:solidFill>
                    <a:schemeClr val="bg1"/>
                  </a:solidFill>
                </a:rPr>
                <a:t>introduction</a:t>
              </a:r>
              <a:endParaRPr lang="en-US" sz="1100" dirty="0">
                <a:solidFill>
                  <a:schemeClr val="bg1"/>
                </a:solidFill>
              </a:endParaRPr>
            </a:p>
            <a:p>
              <a:pPr algn="ctr" defTabSz="957263">
                <a:spcBef>
                  <a:spcPts val="2000"/>
                </a:spcBef>
                <a:buClr>
                  <a:srgbClr val="FFC000"/>
                </a:buCl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Storytelling</a:t>
              </a:r>
            </a:p>
            <a:p>
              <a:pPr algn="ctr" defTabSz="957263">
                <a:spcBef>
                  <a:spcPts val="2000"/>
                </a:spcBef>
                <a:buClr>
                  <a:srgbClr val="FFC000"/>
                </a:buCl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(Stakeholder management</a:t>
              </a:r>
              <a:r>
                <a:rPr lang="en-US" sz="1100" dirty="0" smtClean="0">
                  <a:solidFill>
                    <a:schemeClr val="bg1"/>
                  </a:solidFill>
                </a:rPr>
                <a:t>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5058164" y="4132757"/>
              <a:ext cx="2381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5058164" y="4716957"/>
              <a:ext cx="2381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5058164" y="5148757"/>
              <a:ext cx="2381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7242710" y="3831225"/>
            <a:ext cx="1326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57263">
              <a:spcBef>
                <a:spcPts val="2000"/>
              </a:spcBef>
              <a:buClr>
                <a:srgbClr val="FFC000"/>
              </a:buClr>
              <a:defRPr/>
            </a:pPr>
            <a:r>
              <a:rPr lang="en-US" sz="1100" dirty="0">
                <a:solidFill>
                  <a:schemeClr val="bg1"/>
                </a:solidFill>
              </a:rPr>
              <a:t>Developing the action </a:t>
            </a:r>
            <a:r>
              <a:rPr lang="en-US" sz="1100" dirty="0" smtClean="0">
                <a:solidFill>
                  <a:schemeClr val="bg1"/>
                </a:solidFill>
              </a:rPr>
              <a:t>plan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55" y="220311"/>
            <a:ext cx="6820662" cy="919021"/>
          </a:xfrm>
        </p:spPr>
        <p:txBody>
          <a:bodyPr/>
          <a:lstStyle/>
          <a:p>
            <a:r>
              <a:rPr lang="en-US" dirty="0"/>
              <a:t>Problem Solving Tools:</a:t>
            </a:r>
            <a:br>
              <a:rPr lang="en-US" dirty="0"/>
            </a:br>
            <a:r>
              <a:rPr lang="en-US" dirty="0"/>
              <a:t>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0BEB669-A955-43E6-8D37-42375AC0BDF0}" type="slidenum">
              <a:rPr lang="en-US" smtClean="0"/>
              <a:pPr algn="ctr"/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5855" y="1296765"/>
            <a:ext cx="2937816" cy="634919"/>
            <a:chOff x="478842" y="1296765"/>
            <a:chExt cx="2937816" cy="634919"/>
          </a:xfrm>
          <a:solidFill>
            <a:schemeClr val="accent1"/>
          </a:solidFill>
        </p:grpSpPr>
        <p:sp>
          <p:nvSpPr>
            <p:cNvPr id="5" name="TextBox 24"/>
            <p:cNvSpPr txBox="1"/>
            <p:nvPr/>
          </p:nvSpPr>
          <p:spPr bwMode="gray">
            <a:xfrm>
              <a:off x="478842" y="1296765"/>
              <a:ext cx="1424143" cy="634919"/>
            </a:xfrm>
            <a:prstGeom prst="rect">
              <a:avLst/>
            </a:prstGeom>
            <a:grpFill/>
            <a:ln w="1905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108000" tIns="36000" rIns="108000" bIns="36000" anchor="ctr" anchorCtr="0"/>
            <a:lstStyle/>
            <a:p>
              <a:pPr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Problem Statement</a:t>
              </a:r>
            </a:p>
          </p:txBody>
        </p:sp>
        <p:sp>
          <p:nvSpPr>
            <p:cNvPr id="6" name="TextBox 24"/>
            <p:cNvSpPr txBox="1"/>
            <p:nvPr/>
          </p:nvSpPr>
          <p:spPr bwMode="gray">
            <a:xfrm>
              <a:off x="2004247" y="1296765"/>
              <a:ext cx="1412411" cy="634919"/>
            </a:xfrm>
            <a:prstGeom prst="rect">
              <a:avLst/>
            </a:prstGeom>
            <a:grpFill/>
            <a:ln w="1905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108000" tIns="36000" rIns="108000" bIns="36000" anchor="ctr" anchorCtr="0"/>
            <a:lstStyle/>
            <a:p>
              <a:pPr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Create 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Issue Tree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54182" y="1296765"/>
            <a:ext cx="2930620" cy="634919"/>
            <a:chOff x="3627567" y="1296765"/>
            <a:chExt cx="2930620" cy="634919"/>
          </a:xfrm>
          <a:solidFill>
            <a:schemeClr val="accent1"/>
          </a:solidFill>
        </p:grpSpPr>
        <p:sp>
          <p:nvSpPr>
            <p:cNvPr id="7" name="TextBox 24"/>
            <p:cNvSpPr txBox="1"/>
            <p:nvPr/>
          </p:nvSpPr>
          <p:spPr bwMode="gray">
            <a:xfrm>
              <a:off x="3627567" y="1296765"/>
              <a:ext cx="1412411" cy="634919"/>
            </a:xfrm>
            <a:prstGeom prst="rect">
              <a:avLst/>
            </a:prstGeom>
            <a:grpFill/>
            <a:ln w="1905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108000" tIns="36000" rIns="108000" bIns="36000" anchor="ctr" anchorCtr="0"/>
            <a:lstStyle/>
            <a:p>
              <a:pPr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Work Plan</a:t>
              </a:r>
            </a:p>
          </p:txBody>
        </p:sp>
        <p:sp>
          <p:nvSpPr>
            <p:cNvPr id="8" name="TextBox 24"/>
            <p:cNvSpPr txBox="1"/>
            <p:nvPr/>
          </p:nvSpPr>
          <p:spPr bwMode="gray">
            <a:xfrm>
              <a:off x="5145776" y="1296765"/>
              <a:ext cx="1412411" cy="634919"/>
            </a:xfrm>
            <a:prstGeom prst="rect">
              <a:avLst/>
            </a:prstGeom>
            <a:grpFill/>
            <a:ln w="19050" algn="ctr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108000" tIns="36000" rIns="108000" bIns="36000" anchor="ctr" anchorCtr="0"/>
            <a:lstStyle/>
            <a:p>
              <a:pPr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Analysis Completed</a:t>
              </a:r>
            </a:p>
          </p:txBody>
        </p:sp>
      </p:grpSp>
      <p:sp>
        <p:nvSpPr>
          <p:cNvPr id="9" name="TextBox 24"/>
          <p:cNvSpPr txBox="1"/>
          <p:nvPr/>
        </p:nvSpPr>
        <p:spPr bwMode="gray">
          <a:xfrm>
            <a:off x="7175312" y="1296765"/>
            <a:ext cx="1463615" cy="634919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 type="none" w="sm" len="sm"/>
            <a:tailEnd type="none" w="sm" len="sm"/>
          </a:ln>
          <a:effectLst/>
        </p:spPr>
        <p:txBody>
          <a:bodyPr lIns="108000" tIns="36000" rIns="108000" bIns="36000" anchor="ctr" anchorCtr="0"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Storylining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855" y="6177250"/>
            <a:ext cx="8477654" cy="0"/>
          </a:xfrm>
          <a:prstGeom prst="line">
            <a:avLst/>
          </a:prstGeom>
          <a:ln w="63500">
            <a:solidFill>
              <a:schemeClr val="accent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4"/>
          <p:cNvSpPr txBox="1"/>
          <p:nvPr/>
        </p:nvSpPr>
        <p:spPr bwMode="gray">
          <a:xfrm>
            <a:off x="3754182" y="2037073"/>
            <a:ext cx="1412411" cy="126373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36000" rIns="108000" bIns="36000" anchor="ctr" anchorCtr="0"/>
          <a:lstStyle/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Analysis of Hypothesis 1: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13" name="TextBox 24"/>
          <p:cNvSpPr txBox="1"/>
          <p:nvPr/>
        </p:nvSpPr>
        <p:spPr bwMode="gray">
          <a:xfrm>
            <a:off x="3754182" y="3408113"/>
            <a:ext cx="1412411" cy="126373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36000" rIns="108000" bIns="36000" anchor="ctr" anchorCtr="0"/>
          <a:lstStyle/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Analysis of Hypothesis 2: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14" name="TextBox 24"/>
          <p:cNvSpPr txBox="1"/>
          <p:nvPr/>
        </p:nvSpPr>
        <p:spPr bwMode="gray">
          <a:xfrm>
            <a:off x="3754182" y="4779153"/>
            <a:ext cx="1412411" cy="126373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36000" rIns="108000" bIns="36000" anchor="ctr" anchorCtr="0"/>
          <a:lstStyle/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Analysis of Hypothesis 3: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defTabSz="957263" eaLnBrk="0" hangingPunct="0"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72391" y="2037073"/>
            <a:ext cx="1412411" cy="4005813"/>
            <a:chOff x="3754182" y="2037074"/>
            <a:chExt cx="1412411" cy="3934272"/>
          </a:xfrm>
        </p:grpSpPr>
        <p:sp>
          <p:nvSpPr>
            <p:cNvPr id="19" name="TextBox 24"/>
            <p:cNvSpPr txBox="1"/>
            <p:nvPr/>
          </p:nvSpPr>
          <p:spPr bwMode="gray">
            <a:xfrm>
              <a:off x="3754182" y="2037074"/>
              <a:ext cx="1412411" cy="12411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lIns="108000" tIns="36000" rIns="108000" bIns="36000" anchor="ctr" anchorCtr="0"/>
            <a:lstStyle/>
            <a:p>
              <a:pPr defTabSz="957263" eaLnBrk="0" hangingPunct="0">
                <a:spcAft>
                  <a:spcPts val="300"/>
                </a:spcAft>
                <a:buClr>
                  <a:schemeClr val="tx2"/>
                </a:buClr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Outcome: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endParaRPr lang="en-US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1 </a:t>
              </a:r>
              <a:r>
                <a:rPr lang="en-US" sz="1200" kern="0" dirty="0" smtClean="0">
                  <a:solidFill>
                    <a:schemeClr val="accent3"/>
                  </a:solidFill>
                </a:rPr>
                <a:t>✓</a:t>
              </a: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</a:t>
              </a: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00" kern="0" dirty="0">
                  <a:solidFill>
                    <a:schemeClr val="accent4"/>
                  </a:solidFill>
                </a:rPr>
                <a:t>✗</a:t>
              </a: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3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00" kern="0" dirty="0">
                  <a:solidFill>
                    <a:schemeClr val="accent4"/>
                  </a:solidFill>
                </a:rPr>
                <a:t>✗</a:t>
              </a:r>
            </a:p>
          </p:txBody>
        </p:sp>
        <p:sp>
          <p:nvSpPr>
            <p:cNvPr id="20" name="TextBox 24"/>
            <p:cNvSpPr txBox="1"/>
            <p:nvPr/>
          </p:nvSpPr>
          <p:spPr bwMode="gray">
            <a:xfrm>
              <a:off x="3754182" y="3383628"/>
              <a:ext cx="1412411" cy="12411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lIns="108000" tIns="36000" rIns="108000" bIns="36000" anchor="ctr" anchorCtr="0"/>
            <a:lstStyle/>
            <a:p>
              <a:pPr defTabSz="957263" eaLnBrk="0" hangingPunct="0">
                <a:spcAft>
                  <a:spcPts val="300"/>
                </a:spcAft>
                <a:buClr>
                  <a:schemeClr val="tx2"/>
                </a:buClr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Outcome: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/>
              </a:r>
              <a:b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</a:br>
              <a:endPara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1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00" kern="0" dirty="0">
                  <a:solidFill>
                    <a:schemeClr val="accent4"/>
                  </a:solidFill>
                </a:rPr>
                <a:t>✗</a:t>
              </a: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2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00" kern="0" dirty="0">
                  <a:solidFill>
                    <a:schemeClr val="accent4"/>
                  </a:solidFill>
                </a:rPr>
                <a:t>✗</a:t>
              </a: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Analysis 3 </a:t>
              </a:r>
              <a:r>
                <a:rPr lang="en-US" sz="1200" kern="0" dirty="0">
                  <a:solidFill>
                    <a:schemeClr val="accent2"/>
                  </a:solidFill>
                </a:rPr>
                <a:t>✓</a:t>
              </a:r>
            </a:p>
          </p:txBody>
        </p:sp>
        <p:sp>
          <p:nvSpPr>
            <p:cNvPr id="21" name="TextBox 24"/>
            <p:cNvSpPr txBox="1"/>
            <p:nvPr/>
          </p:nvSpPr>
          <p:spPr bwMode="gray">
            <a:xfrm>
              <a:off x="3754182" y="4730182"/>
              <a:ext cx="1412411" cy="12411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lIns="108000" tIns="36000" rIns="108000" bIns="36000" anchor="ctr" anchorCtr="0"/>
            <a:lstStyle/>
            <a:p>
              <a:pPr defTabSz="957263" eaLnBrk="0" hangingPunct="0">
                <a:spcAft>
                  <a:spcPts val="300"/>
                </a:spcAft>
                <a:buClr>
                  <a:schemeClr val="tx2"/>
                </a:buClr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Outcome: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/>
              </a:r>
              <a:b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</a:br>
              <a:endPara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1 </a:t>
              </a:r>
              <a:r>
                <a:rPr lang="en-US" sz="1200" kern="0" dirty="0">
                  <a:solidFill>
                    <a:schemeClr val="accent2"/>
                  </a:solidFill>
                </a:rPr>
                <a:t>✓</a:t>
              </a: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2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00" kern="0" dirty="0">
                  <a:solidFill>
                    <a:schemeClr val="accent4"/>
                  </a:solidFill>
                </a:rPr>
                <a:t>✗</a:t>
              </a:r>
            </a:p>
            <a:p>
              <a:pPr marL="171450" indent="-171450" defTabSz="957263" eaLnBrk="0" hangingPunct="0"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›"/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Analysis 3</a:t>
              </a:r>
              <a:r>
                <a:rPr 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00" kern="0" dirty="0">
                  <a:solidFill>
                    <a:schemeClr val="accent4"/>
                  </a:solidFill>
                </a:rPr>
                <a:t>✗</a:t>
              </a:r>
            </a:p>
          </p:txBody>
        </p:sp>
      </p:grpSp>
      <p:sp>
        <p:nvSpPr>
          <p:cNvPr id="22" name="TextBox 24"/>
          <p:cNvSpPr txBox="1"/>
          <p:nvPr/>
        </p:nvSpPr>
        <p:spPr bwMode="gray">
          <a:xfrm>
            <a:off x="325855" y="3408113"/>
            <a:ext cx="1412411" cy="1263733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 type="none" w="sm" len="sm"/>
            <a:tailEnd type="none" w="sm" len="sm"/>
          </a:ln>
          <a:effectLst/>
        </p:spPr>
        <p:txBody>
          <a:bodyPr lIns="108000" tIns="36000" rIns="108000" bIns="36000" anchor="ctr" anchorCtr="0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algn="l"/>
            <a:r>
              <a:rPr lang="en-US" dirty="0"/>
              <a:t>Problem faced by your audience</a:t>
            </a:r>
          </a:p>
        </p:txBody>
      </p:sp>
      <p:sp>
        <p:nvSpPr>
          <p:cNvPr id="23" name="TextBox 24"/>
          <p:cNvSpPr txBox="1"/>
          <p:nvPr/>
        </p:nvSpPr>
        <p:spPr bwMode="gray">
          <a:xfrm>
            <a:off x="1851260" y="3408113"/>
            <a:ext cx="1412411" cy="126373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36000" rIns="108000" bIns="36000" anchor="ctr" anchorCtr="0"/>
          <a:lstStyle/>
          <a:p>
            <a:pPr marL="174625" indent="-174625" defTabSz="957263" eaLnBrk="0" hangingPunct="0"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Hypothesis</a:t>
            </a:r>
          </a:p>
          <a:p>
            <a:pPr marL="174625" indent="-174625" defTabSz="957263" eaLnBrk="0" hangingPunct="0"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Hypothesis</a:t>
            </a:r>
          </a:p>
          <a:p>
            <a:pPr marL="174625" indent="-174625" defTabSz="957263" eaLnBrk="0" hangingPunct="0"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Hypothesis</a:t>
            </a:r>
          </a:p>
        </p:txBody>
      </p:sp>
      <p:sp>
        <p:nvSpPr>
          <p:cNvPr id="24" name="TextBox 24"/>
          <p:cNvSpPr txBox="1"/>
          <p:nvPr/>
        </p:nvSpPr>
        <p:spPr bwMode="gray">
          <a:xfrm>
            <a:off x="7175312" y="2037073"/>
            <a:ext cx="1463615" cy="40058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36000" rIns="108000" bIns="36000" anchor="ctr" anchorCtr="0"/>
          <a:lstStyle/>
          <a:p>
            <a:pPr defTabSz="957263" eaLnBrk="0" hangingPunct="0">
              <a:spcAft>
                <a:spcPts val="30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Header</a:t>
            </a:r>
          </a:p>
          <a:p>
            <a:pPr marL="171450" indent="-171450" defTabSz="957263" eaLnBrk="0" hangingPunct="0">
              <a:spcBef>
                <a:spcPts val="10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Situation</a:t>
            </a:r>
          </a:p>
          <a:p>
            <a:pPr marL="171450" indent="-171450" defTabSz="957263" eaLnBrk="0" hangingPunct="0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Complication </a:t>
            </a:r>
          </a:p>
          <a:p>
            <a:pPr marL="171450" indent="-171450" defTabSz="957263" eaLnBrk="0" hangingPunct="0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Resolution </a:t>
            </a:r>
          </a:p>
          <a:p>
            <a:pPr marL="171450" indent="-171450" defTabSz="957263" eaLnBrk="0" hangingPunct="0"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logic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263671" y="2668939"/>
            <a:ext cx="490511" cy="2828365"/>
            <a:chOff x="3263671" y="2668939"/>
            <a:chExt cx="490511" cy="282836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508926" y="2668939"/>
              <a:ext cx="0" cy="2828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508926" y="2668939"/>
              <a:ext cx="245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263671" y="4039979"/>
              <a:ext cx="4905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08926" y="5497304"/>
              <a:ext cx="245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flipH="1">
            <a:off x="6684802" y="2668939"/>
            <a:ext cx="490511" cy="2828365"/>
            <a:chOff x="3263671" y="2668939"/>
            <a:chExt cx="490511" cy="28283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508926" y="2668939"/>
              <a:ext cx="0" cy="2828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508926" y="2668939"/>
              <a:ext cx="24525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3263671" y="4039979"/>
              <a:ext cx="4905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508926" y="5497304"/>
              <a:ext cx="245256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56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0BEB669-A955-43E6-8D37-42375AC0BDF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860725" y="2126589"/>
            <a:ext cx="7860379" cy="698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ct val="30000"/>
              </a:spcAft>
              <a:buSzPct val="25000"/>
              <a:buFont typeface="Wingdings" pitchFamily="-112" charset="2"/>
              <a:buNone/>
            </a:pPr>
            <a:endParaRPr lang="en-US" sz="180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203031"/>
              </p:ext>
            </p:extLst>
          </p:nvPr>
        </p:nvGraphicFramePr>
        <p:xfrm>
          <a:off x="332703" y="1160799"/>
          <a:ext cx="6009184" cy="11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247"/>
                <a:gridCol w="4836937"/>
              </a:tblGrid>
              <a:tr h="293274">
                <a:tc gridSpan="2"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Audience: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274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Situation: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274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Complication: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274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Question:</a:t>
                      </a:r>
                      <a:endParaRPr lang="en-US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54183"/>
              </p:ext>
            </p:extLst>
          </p:nvPr>
        </p:nvGraphicFramePr>
        <p:xfrm>
          <a:off x="6439985" y="1160799"/>
          <a:ext cx="2010399" cy="11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399"/>
              </a:tblGrid>
              <a:tr h="29327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Next Steps: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822"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38048"/>
              </p:ext>
            </p:extLst>
          </p:nvPr>
        </p:nvGraphicFramePr>
        <p:xfrm>
          <a:off x="332703" y="2504786"/>
          <a:ext cx="8115972" cy="11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986"/>
                <a:gridCol w="4057986"/>
              </a:tblGrid>
              <a:tr h="29327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(Answer) – ‘Single Minded Message’: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 smtClean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822">
                <a:tc gridSpan="2"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6893"/>
              </p:ext>
            </p:extLst>
          </p:nvPr>
        </p:nvGraphicFramePr>
        <p:xfrm>
          <a:off x="332703" y="3848773"/>
          <a:ext cx="8115972" cy="11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324"/>
                <a:gridCol w="2705324"/>
                <a:gridCol w="689199"/>
                <a:gridCol w="2016125"/>
              </a:tblGrid>
              <a:tr h="29327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j-lt"/>
                        </a:rPr>
                        <a:t>Use inductive, deductive or abductive reasoning </a:t>
                      </a:r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Implied question (e.g. why? in what way? how?)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 smtClean="0"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9822"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7705"/>
              </p:ext>
            </p:extLst>
          </p:nvPr>
        </p:nvGraphicFramePr>
        <p:xfrm>
          <a:off x="332703" y="5192760"/>
          <a:ext cx="8115972" cy="117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75"/>
                <a:gridCol w="901774"/>
                <a:gridCol w="901775"/>
                <a:gridCol w="901775"/>
                <a:gridCol w="901774"/>
                <a:gridCol w="901775"/>
                <a:gridCol w="901775"/>
                <a:gridCol w="901774"/>
                <a:gridCol w="901775"/>
              </a:tblGrid>
              <a:tr h="293274">
                <a:tc gridSpan="3"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Further Question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Further Question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Further Question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822"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 rot="16200000">
            <a:off x="7414860" y="2275868"/>
            <a:ext cx="2543063" cy="275819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eaLnBrk="0" hangingPunct="0">
              <a:spcAft>
                <a:spcPct val="30000"/>
              </a:spcAft>
              <a:buSzPct val="25000"/>
            </a:pPr>
            <a:r>
              <a:rPr lang="en-GB" sz="1000" cap="all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GB" sz="10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 rot="16200000">
            <a:off x="8090646" y="4290926"/>
            <a:ext cx="1191491" cy="275819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eaLnBrk="0" hangingPunct="0">
              <a:spcAft>
                <a:spcPct val="30000"/>
              </a:spcAft>
              <a:buSzPct val="25000"/>
            </a:pPr>
            <a:r>
              <a:rPr lang="en-GB" sz="1000" cap="all" dirty="0">
                <a:solidFill>
                  <a:schemeClr val="bg1"/>
                </a:solidFill>
                <a:latin typeface="+mj-lt"/>
              </a:rPr>
              <a:t>KEY ARGUMENT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8099027" y="5640579"/>
            <a:ext cx="1174730" cy="275819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eaLnBrk="0" hangingPunct="0">
              <a:spcAft>
                <a:spcPct val="30000"/>
              </a:spcAft>
              <a:buSzPct val="25000"/>
            </a:pPr>
            <a:r>
              <a:rPr lang="en-GB" sz="1000" cap="all" dirty="0" smtClean="0">
                <a:solidFill>
                  <a:schemeClr val="bg1"/>
                </a:solidFill>
                <a:latin typeface="+mj-lt"/>
              </a:rPr>
              <a:t>FACTS</a:t>
            </a:r>
            <a:endParaRPr lang="en-GB" sz="10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AutoShape 44"/>
          <p:cNvSpPr>
            <a:spLocks noChangeArrowheads="1"/>
          </p:cNvSpPr>
          <p:nvPr/>
        </p:nvSpPr>
        <p:spPr bwMode="gray">
          <a:xfrm>
            <a:off x="4270584" y="2383793"/>
            <a:ext cx="240211" cy="71095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ct val="30000"/>
              </a:spcAft>
              <a:buSzPct val="25000"/>
              <a:buFont typeface="Wingdings" pitchFamily="-112" charset="2"/>
              <a:buNone/>
            </a:pPr>
            <a:endParaRPr lang="en-US" sz="1800"/>
          </a:p>
        </p:txBody>
      </p:sp>
      <p:sp>
        <p:nvSpPr>
          <p:cNvPr id="59" name="AutoShape 44"/>
          <p:cNvSpPr>
            <a:spLocks noChangeArrowheads="1"/>
          </p:cNvSpPr>
          <p:nvPr/>
        </p:nvSpPr>
        <p:spPr bwMode="gray">
          <a:xfrm flipV="1">
            <a:off x="7325079" y="2383793"/>
            <a:ext cx="240211" cy="71095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ct val="30000"/>
              </a:spcAft>
              <a:buSzPct val="25000"/>
              <a:buFont typeface="Wingdings" pitchFamily="-112" charset="2"/>
              <a:buNone/>
            </a:pPr>
            <a:endParaRPr lang="en-US" sz="1800"/>
          </a:p>
        </p:txBody>
      </p:sp>
      <p:sp>
        <p:nvSpPr>
          <p:cNvPr id="60" name="AutoShape 44"/>
          <p:cNvSpPr>
            <a:spLocks noChangeArrowheads="1"/>
          </p:cNvSpPr>
          <p:nvPr/>
        </p:nvSpPr>
        <p:spPr bwMode="gray">
          <a:xfrm>
            <a:off x="4270584" y="3727780"/>
            <a:ext cx="240211" cy="71095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ct val="30000"/>
              </a:spcAft>
              <a:buSzPct val="25000"/>
              <a:buFont typeface="Wingdings" pitchFamily="-112" charset="2"/>
              <a:buNone/>
            </a:pPr>
            <a:endParaRPr lang="en-US" sz="1800"/>
          </a:p>
        </p:txBody>
      </p:sp>
      <p:sp>
        <p:nvSpPr>
          <p:cNvPr id="61" name="AutoShape 44"/>
          <p:cNvSpPr>
            <a:spLocks noChangeArrowheads="1"/>
          </p:cNvSpPr>
          <p:nvPr/>
        </p:nvSpPr>
        <p:spPr bwMode="gray">
          <a:xfrm>
            <a:off x="4270584" y="5071767"/>
            <a:ext cx="240211" cy="71095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ct val="30000"/>
              </a:spcAft>
              <a:buSzPct val="25000"/>
              <a:buFont typeface="Wingdings" pitchFamily="-112" charset="2"/>
              <a:buNone/>
            </a:pPr>
            <a:endParaRPr lang="en-US" sz="1800"/>
          </a:p>
        </p:txBody>
      </p:sp>
      <p:sp>
        <p:nvSpPr>
          <p:cNvPr id="62" name="AutoShape 44"/>
          <p:cNvSpPr>
            <a:spLocks noChangeArrowheads="1"/>
          </p:cNvSpPr>
          <p:nvPr/>
        </p:nvSpPr>
        <p:spPr bwMode="gray">
          <a:xfrm>
            <a:off x="1546434" y="5071767"/>
            <a:ext cx="240211" cy="71095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ct val="30000"/>
              </a:spcAft>
              <a:buSzPct val="25000"/>
              <a:buFont typeface="Wingdings" pitchFamily="-112" charset="2"/>
              <a:buNone/>
            </a:pPr>
            <a:endParaRPr lang="en-US" sz="1800"/>
          </a:p>
        </p:txBody>
      </p:sp>
      <p:sp>
        <p:nvSpPr>
          <p:cNvPr id="63" name="AutoShape 44"/>
          <p:cNvSpPr>
            <a:spLocks noChangeArrowheads="1"/>
          </p:cNvSpPr>
          <p:nvPr/>
        </p:nvSpPr>
        <p:spPr bwMode="gray">
          <a:xfrm>
            <a:off x="6956634" y="5071767"/>
            <a:ext cx="240211" cy="71095"/>
          </a:xfrm>
          <a:prstGeom prst="flowChartMerge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Aft>
                <a:spcPct val="30000"/>
              </a:spcAft>
              <a:buSzPct val="25000"/>
              <a:buFont typeface="Wingdings" pitchFamily="-112" charset="2"/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58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326A"/>
      </a:accent1>
      <a:accent2>
        <a:srgbClr val="2C58C5"/>
      </a:accent2>
      <a:accent3>
        <a:srgbClr val="6C8DDE"/>
      </a:accent3>
      <a:accent4>
        <a:srgbClr val="FEA000"/>
      </a:accent4>
      <a:accent5>
        <a:srgbClr val="A5A5A5"/>
      </a:accent5>
      <a:accent6>
        <a:srgbClr val="7B7B7B"/>
      </a:accent6>
      <a:hlink>
        <a:srgbClr val="3A3838"/>
      </a:hlink>
      <a:folHlink>
        <a:srgbClr val="954F72"/>
      </a:folHlink>
    </a:clrScheme>
    <a:fontScheme name="Custom 16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2490</TotalTime>
  <Words>256</Words>
  <Application>Microsoft Macintosh PowerPoint</Application>
  <PresentationFormat>On-screen Show (4:3)</PresentationFormat>
  <Paragraphs>90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CLIENT MARKETING / STRATEGIC SELLING WORKSHOP</vt:lpstr>
      <vt:lpstr>Overview of Problem Solving  Skills Framework</vt:lpstr>
      <vt:lpstr>Problem Solving Tools: Overview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Visa Client Marketing / Strategic Selling Workshop</dc:title>
  <dc:creator>anwar maarif</dc:creator>
  <cp:lastModifiedBy>Murugasan Nielsen</cp:lastModifiedBy>
  <cp:revision>373</cp:revision>
  <dcterms:created xsi:type="dcterms:W3CDTF">2016-08-02T14:35:53Z</dcterms:created>
  <dcterms:modified xsi:type="dcterms:W3CDTF">2017-05-17T13:10:30Z</dcterms:modified>
</cp:coreProperties>
</file>